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24"/>
          <p:cNvSpPr/>
          <p:nvPr>
            <p:ph type="sldImg"/>
          </p:nvPr>
        </p:nvSpPr>
        <p:spPr>
          <a:xfrm>
            <a:off x="1143000" y="685800"/>
            <a:ext cx="4572000" cy="3429000"/>
          </a:xfrm>
          <a:prstGeom prst="rect">
            <a:avLst/>
          </a:prstGeom>
        </p:spPr>
        <p:txBody>
          <a:bodyPr/>
          <a:lstStyle/>
          <a:p>
            <a:pPr/>
          </a:p>
        </p:txBody>
      </p:sp>
      <p:sp>
        <p:nvSpPr>
          <p:cNvPr id="25" name="Shape 2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Calibri"/>
      </a:defRPr>
    </a:lvl1pPr>
    <a:lvl2pPr indent="228600" latinLnBrk="0">
      <a:spcBef>
        <a:spcPts val="400"/>
      </a:spcBef>
      <a:defRPr sz="1200">
        <a:latin typeface="+mn-lt"/>
        <a:ea typeface="+mn-ea"/>
        <a:cs typeface="+mn-cs"/>
        <a:sym typeface="Calibri"/>
      </a:defRPr>
    </a:lvl2pPr>
    <a:lvl3pPr indent="457200" latinLnBrk="0">
      <a:spcBef>
        <a:spcPts val="400"/>
      </a:spcBef>
      <a:defRPr sz="1200">
        <a:latin typeface="+mn-lt"/>
        <a:ea typeface="+mn-ea"/>
        <a:cs typeface="+mn-cs"/>
        <a:sym typeface="Calibri"/>
      </a:defRPr>
    </a:lvl3pPr>
    <a:lvl4pPr indent="685800" latinLnBrk="0">
      <a:spcBef>
        <a:spcPts val="400"/>
      </a:spcBef>
      <a:defRPr sz="1200">
        <a:latin typeface="+mn-lt"/>
        <a:ea typeface="+mn-ea"/>
        <a:cs typeface="+mn-cs"/>
        <a:sym typeface="Calibri"/>
      </a:defRPr>
    </a:lvl4pPr>
    <a:lvl5pPr indent="914400" latinLnBrk="0">
      <a:spcBef>
        <a:spcPts val="400"/>
      </a:spcBef>
      <a:defRPr sz="1200">
        <a:latin typeface="+mn-lt"/>
        <a:ea typeface="+mn-ea"/>
        <a:cs typeface="+mn-cs"/>
        <a:sym typeface="Calibri"/>
      </a:defRPr>
    </a:lvl5pPr>
    <a:lvl6pPr indent="1143000" latinLnBrk="0">
      <a:spcBef>
        <a:spcPts val="400"/>
      </a:spcBef>
      <a:defRPr sz="1200">
        <a:latin typeface="+mn-lt"/>
        <a:ea typeface="+mn-ea"/>
        <a:cs typeface="+mn-cs"/>
        <a:sym typeface="Calibri"/>
      </a:defRPr>
    </a:lvl6pPr>
    <a:lvl7pPr indent="1371600" latinLnBrk="0">
      <a:spcBef>
        <a:spcPts val="400"/>
      </a:spcBef>
      <a:defRPr sz="1200">
        <a:latin typeface="+mn-lt"/>
        <a:ea typeface="+mn-ea"/>
        <a:cs typeface="+mn-cs"/>
        <a:sym typeface="Calibri"/>
      </a:defRPr>
    </a:lvl7pPr>
    <a:lvl8pPr indent="1600200" latinLnBrk="0">
      <a:spcBef>
        <a:spcPts val="400"/>
      </a:spcBef>
      <a:defRPr sz="1200">
        <a:latin typeface="+mn-lt"/>
        <a:ea typeface="+mn-ea"/>
        <a:cs typeface="+mn-cs"/>
        <a:sym typeface="Calibri"/>
      </a:defRPr>
    </a:lvl8pPr>
    <a:lvl9pPr indent="1828800" latinLnBrk="0">
      <a:spcBef>
        <a:spcPts val="400"/>
      </a:spcBef>
      <a:defRPr sz="1200">
        <a:latin typeface="+mn-lt"/>
        <a:ea typeface="+mn-ea"/>
        <a:cs typeface="+mn-cs"/>
        <a:sym typeface="Calibri"/>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1" name="Shape 1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0">
    <p:spTree>
      <p:nvGrpSpPr>
        <p:cNvPr id="1" name=""/>
        <p:cNvGrpSpPr/>
        <p:nvPr/>
      </p:nvGrpSpPr>
      <p:grpSpPr>
        <a:xfrm>
          <a:off x="0" y="0"/>
          <a:ext cx="0" cy="0"/>
          <a:chOff x="0" y="0"/>
          <a:chExt cx="0" cy="0"/>
        </a:xfrm>
      </p:grpSpPr>
      <p:sp>
        <p:nvSpPr>
          <p:cNvPr id="18" name="Shape 1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Shape 2"/>
          <p:cNvSpPr/>
          <p:nvPr>
            <p:ph type="title"/>
          </p:nvPr>
        </p:nvSpPr>
        <p:spPr>
          <a:xfrm>
            <a:off x="1370012" y="769937"/>
            <a:ext cx="7315201" cy="1668463"/>
          </a:xfrm>
          <a:prstGeom prst="rect">
            <a:avLst/>
          </a:prstGeom>
          <a:ln w="12700">
            <a:miter lim="400000"/>
          </a:ln>
        </p:spPr>
        <p:txBody>
          <a:bodyPr lIns="45718" tIns="45718" rIns="45718" bIns="45718" anchor="ctr"/>
          <a:lstStyle/>
          <a:p>
            <a:pPr/>
          </a:p>
        </p:txBody>
      </p:sp>
      <p:sp>
        <p:nvSpPr>
          <p:cNvPr id="3" name="Shape 3"/>
          <p:cNvSpPr/>
          <p:nvPr>
            <p:ph type="body" idx="1"/>
          </p:nvPr>
        </p:nvSpPr>
        <p:spPr>
          <a:xfrm>
            <a:off x="5103812" y="2438400"/>
            <a:ext cx="3581401" cy="4419600"/>
          </a:xfrm>
          <a:prstGeom prst="rect">
            <a:avLst/>
          </a:prstGeom>
          <a:ln w="12700">
            <a:miter lim="400000"/>
          </a:ln>
        </p:spPr>
        <p:txBody>
          <a:bodyPr lIns="45718" tIns="45718" rIns="45718" bIns="45718"/>
          <a:lstStyle/>
          <a:p>
            <a:pPr/>
          </a:p>
        </p:txBody>
      </p:sp>
      <p:sp>
        <p:nvSpPr>
          <p:cNvPr id="4" name="Shape 4"/>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4pPr>
      <a:lvl5pPr marL="2235200" marR="0" indent="-4064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5pPr>
      <a:lvl6pPr marL="2692400" marR="0" indent="-4064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6pPr>
      <a:lvl7pPr marL="3149600" marR="0" indent="-4064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7pPr>
      <a:lvl8pPr marL="3606800" marR="0" indent="-4064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8pPr>
      <a:lvl9pPr marL="4064000" marR="0" indent="-4064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 name="Shape 27"/>
          <p:cNvSpPr/>
          <p:nvPr/>
        </p:nvSpPr>
        <p:spPr>
          <a:xfrm>
            <a:off x="1042987" y="466723"/>
            <a:ext cx="6769101" cy="1005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b="1" sz="3000">
                <a:latin typeface="Bahnschrift SemiLight"/>
                <a:ea typeface="Bahnschrift SemiLight"/>
                <a:cs typeface="Bahnschrift SemiLight"/>
                <a:sym typeface="Bahnschrift SemiLight"/>
              </a:defRPr>
            </a:pPr>
            <a:r>
              <a:t>Spanisch </a:t>
            </a:r>
            <a:r>
              <a:t>als</a:t>
            </a:r>
            <a:r>
              <a:t> 3. Fremdsprache im Wahlpflichtbereich am GO</a:t>
            </a:r>
          </a:p>
        </p:txBody>
      </p:sp>
      <p:pic>
        <p:nvPicPr>
          <p:cNvPr id="28" name="image1.png"/>
          <p:cNvPicPr>
            <a:picLocks noChangeAspect="1"/>
          </p:cNvPicPr>
          <p:nvPr/>
        </p:nvPicPr>
        <p:blipFill>
          <a:blip r:embed="rId2">
            <a:extLst/>
          </a:blip>
          <a:stretch>
            <a:fillRect/>
          </a:stretch>
        </p:blipFill>
        <p:spPr>
          <a:xfrm>
            <a:off x="1131887" y="2133600"/>
            <a:ext cx="6896101" cy="361473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 name="Shape 68"/>
          <p:cNvSpPr/>
          <p:nvPr>
            <p:ph type="title" idx="4294967295"/>
          </p:nvPr>
        </p:nvSpPr>
        <p:spPr>
          <a:xfrm>
            <a:off x="466647" y="542282"/>
            <a:ext cx="7847016" cy="2519367"/>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lgn="l" defTabSz="804672">
              <a:defRPr b="1" sz="2600">
                <a:latin typeface="Bahnschrift Light"/>
                <a:ea typeface="Bahnschrift Light"/>
                <a:cs typeface="Bahnschrift Light"/>
                <a:sym typeface="Bahnschrift Light"/>
              </a:defRPr>
            </a:pPr>
            <a:r>
              <a:t>Spanisch in Spanien</a:t>
            </a:r>
            <a:br/>
            <a:br/>
            <a:br/>
            <a:br/>
            <a:br/>
          </a:p>
        </p:txBody>
      </p:sp>
      <p:pic>
        <p:nvPicPr>
          <p:cNvPr id="69" name="image9.png"/>
          <p:cNvPicPr>
            <a:picLocks noChangeAspect="1"/>
          </p:cNvPicPr>
          <p:nvPr/>
        </p:nvPicPr>
        <p:blipFill>
          <a:blip r:embed="rId2">
            <a:extLst/>
          </a:blip>
          <a:stretch>
            <a:fillRect/>
          </a:stretch>
        </p:blipFill>
        <p:spPr>
          <a:xfrm>
            <a:off x="546100" y="2276475"/>
            <a:ext cx="7218365" cy="1431925"/>
          </a:xfrm>
          <a:prstGeom prst="rect">
            <a:avLst/>
          </a:prstGeom>
          <a:ln w="12700">
            <a:miter lim="400000"/>
          </a:ln>
        </p:spPr>
      </p:pic>
      <p:pic>
        <p:nvPicPr>
          <p:cNvPr id="70" name="image10.png"/>
          <p:cNvPicPr>
            <a:picLocks noChangeAspect="1"/>
          </p:cNvPicPr>
          <p:nvPr/>
        </p:nvPicPr>
        <p:blipFill>
          <a:blip r:embed="rId3">
            <a:extLst/>
          </a:blip>
          <a:stretch>
            <a:fillRect/>
          </a:stretch>
        </p:blipFill>
        <p:spPr>
          <a:xfrm>
            <a:off x="506884" y="2276474"/>
            <a:ext cx="1228727" cy="1431927"/>
          </a:xfrm>
          <a:prstGeom prst="rect">
            <a:avLst/>
          </a:prstGeom>
          <a:ln w="12700">
            <a:miter lim="400000"/>
          </a:ln>
        </p:spPr>
      </p:pic>
      <p:sp>
        <p:nvSpPr>
          <p:cNvPr id="71" name="Shape 71"/>
          <p:cNvSpPr/>
          <p:nvPr/>
        </p:nvSpPr>
        <p:spPr>
          <a:xfrm>
            <a:off x="681755" y="1161702"/>
            <a:ext cx="7416801" cy="980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2000">
                <a:latin typeface="Bahnschrift Light"/>
                <a:ea typeface="Bahnschrift Light"/>
                <a:cs typeface="Bahnschrift Light"/>
                <a:sym typeface="Bahnschrift Light"/>
              </a:defRPr>
            </a:pPr>
            <a:r>
              <a:t>Barcelona-Austausch:</a:t>
            </a:r>
          </a:p>
          <a:p>
            <a:pPr>
              <a:defRPr sz="2000">
                <a:latin typeface="Bahnschrift Light"/>
                <a:ea typeface="Bahnschrift Light"/>
                <a:cs typeface="Bahnschrift Light"/>
                <a:sym typeface="Bahnschrift Light"/>
              </a:defRPr>
            </a:pPr>
          </a:p>
          <a:p>
            <a:pPr>
              <a:defRPr>
                <a:latin typeface="Bahnschrift Light"/>
                <a:ea typeface="Bahnschrift Light"/>
                <a:cs typeface="Bahnschrift Light"/>
                <a:sym typeface="Bahnschrift Light"/>
              </a:defRPr>
            </a:pPr>
            <a:r>
              <a:t>Gymnasium Othmarschen Hamburg - Institut Jaume Balmes Barcelona</a:t>
            </a:r>
          </a:p>
        </p:txBody>
      </p:sp>
      <p:sp>
        <p:nvSpPr>
          <p:cNvPr id="72" name="Shape 72"/>
          <p:cNvSpPr/>
          <p:nvPr/>
        </p:nvSpPr>
        <p:spPr>
          <a:xfrm>
            <a:off x="398461" y="4076698"/>
            <a:ext cx="8208965" cy="1272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p>
          <a:p>
            <a:pPr/>
          </a:p>
          <a:p>
            <a:pPr/>
          </a:p>
          <a:p>
            <a:pPr>
              <a:defRPr b="1" sz="2500">
                <a:latin typeface="Bahnschrift Light"/>
                <a:ea typeface="Bahnschrift Light"/>
                <a:cs typeface="Bahnschrift Light"/>
                <a:sym typeface="Bahnschrift Light"/>
              </a:defRPr>
            </a:pPr>
            <a:r>
              <a:t>…einige Eindrücke…</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 name="Shape 74"/>
          <p:cNvSpPr/>
          <p:nvPr/>
        </p:nvSpPr>
        <p:spPr>
          <a:xfrm>
            <a:off x="1403350" y="836612"/>
            <a:ext cx="4248150" cy="396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000">
                <a:latin typeface="Bahnschrift Light"/>
                <a:ea typeface="Bahnschrift Light"/>
                <a:cs typeface="Bahnschrift Light"/>
                <a:sym typeface="Bahnschrift Light"/>
              </a:defRPr>
            </a:lvl1pPr>
          </a:lstStyle>
          <a:p>
            <a:pPr/>
            <a:r>
              <a:t>In der Schule…</a:t>
            </a:r>
          </a:p>
        </p:txBody>
      </p:sp>
      <p:pic>
        <p:nvPicPr>
          <p:cNvPr id="75" name="image3.jpeg"/>
          <p:cNvPicPr>
            <a:picLocks noChangeAspect="1"/>
          </p:cNvPicPr>
          <p:nvPr/>
        </p:nvPicPr>
        <p:blipFill>
          <a:blip r:embed="rId2">
            <a:extLst/>
          </a:blip>
          <a:stretch>
            <a:fillRect/>
          </a:stretch>
        </p:blipFill>
        <p:spPr>
          <a:xfrm>
            <a:off x="1816100" y="1735135"/>
            <a:ext cx="5424488" cy="3611565"/>
          </a:xfrm>
          <a:prstGeom prst="rect">
            <a:avLst/>
          </a:prstGeom>
          <a:ln w="12700">
            <a:miter lim="400000"/>
          </a:ln>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 name="Shape 77"/>
          <p:cNvSpPr/>
          <p:nvPr/>
        </p:nvSpPr>
        <p:spPr>
          <a:xfrm>
            <a:off x="1403350" y="836612"/>
            <a:ext cx="5184775" cy="396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000">
                <a:latin typeface="Bahnschrift Light"/>
                <a:ea typeface="Bahnschrift Light"/>
                <a:cs typeface="Bahnschrift Light"/>
                <a:sym typeface="Bahnschrift Light"/>
              </a:defRPr>
            </a:lvl1pPr>
          </a:lstStyle>
          <a:p>
            <a:pPr/>
            <a:r>
              <a:t>Vor dem Arco de Triunfo in Barcelona</a:t>
            </a:r>
          </a:p>
        </p:txBody>
      </p:sp>
      <p:pic>
        <p:nvPicPr>
          <p:cNvPr id="78" name="image4.jpeg"/>
          <p:cNvPicPr>
            <a:picLocks noChangeAspect="1"/>
          </p:cNvPicPr>
          <p:nvPr/>
        </p:nvPicPr>
        <p:blipFill>
          <a:blip r:embed="rId2">
            <a:extLst/>
          </a:blip>
          <a:stretch>
            <a:fillRect/>
          </a:stretch>
        </p:blipFill>
        <p:spPr>
          <a:xfrm>
            <a:off x="1020762" y="1484312"/>
            <a:ext cx="7102476" cy="4729163"/>
          </a:xfrm>
          <a:prstGeom prst="rect">
            <a:avLst/>
          </a:prstGeom>
          <a:ln w="12700">
            <a:miter lim="400000"/>
          </a:ln>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 name="Shape 80"/>
          <p:cNvSpPr/>
          <p:nvPr/>
        </p:nvSpPr>
        <p:spPr>
          <a:xfrm>
            <a:off x="1403350" y="836612"/>
            <a:ext cx="4248150" cy="396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000">
                <a:latin typeface="Bahnschrift Light"/>
                <a:ea typeface="Bahnschrift Light"/>
                <a:cs typeface="Bahnschrift Light"/>
                <a:sym typeface="Bahnschrift Light"/>
              </a:defRPr>
            </a:lvl1pPr>
          </a:lstStyle>
          <a:p>
            <a:pPr/>
            <a:r>
              <a:t>In Hamburg…</a:t>
            </a:r>
          </a:p>
        </p:txBody>
      </p:sp>
      <p:pic>
        <p:nvPicPr>
          <p:cNvPr id="81" name="image5.jpeg"/>
          <p:cNvPicPr>
            <a:picLocks noChangeAspect="1"/>
          </p:cNvPicPr>
          <p:nvPr/>
        </p:nvPicPr>
        <p:blipFill>
          <a:blip r:embed="rId2">
            <a:extLst/>
          </a:blip>
          <a:srcRect l="0" t="0" r="0" b="14806"/>
          <a:stretch>
            <a:fillRect/>
          </a:stretch>
        </p:blipFill>
        <p:spPr>
          <a:xfrm>
            <a:off x="1792285" y="1484312"/>
            <a:ext cx="5603880" cy="3581254"/>
          </a:xfrm>
          <a:prstGeom prst="rect">
            <a:avLst/>
          </a:prstGeom>
          <a:ln w="12700">
            <a:miter lim="400000"/>
          </a:ln>
        </p:spPr>
      </p:pic>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 name="Shape 83"/>
          <p:cNvSpPr/>
          <p:nvPr/>
        </p:nvSpPr>
        <p:spPr>
          <a:xfrm>
            <a:off x="1403350" y="836612"/>
            <a:ext cx="4248150" cy="396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000">
                <a:latin typeface="Bahnschrift Light"/>
                <a:ea typeface="Bahnschrift Light"/>
                <a:cs typeface="Bahnschrift Light"/>
                <a:sym typeface="Bahnschrift Light"/>
              </a:defRPr>
            </a:lvl1pPr>
          </a:lstStyle>
          <a:p>
            <a:pPr/>
            <a:r>
              <a:t>In Hamburg…</a:t>
            </a:r>
          </a:p>
        </p:txBody>
      </p:sp>
      <p:pic>
        <p:nvPicPr>
          <p:cNvPr id="84" name="image6.jpeg"/>
          <p:cNvPicPr>
            <a:picLocks noChangeAspect="1"/>
          </p:cNvPicPr>
          <p:nvPr/>
        </p:nvPicPr>
        <p:blipFill>
          <a:blip r:embed="rId2">
            <a:extLst/>
          </a:blip>
          <a:stretch>
            <a:fillRect/>
          </a:stretch>
        </p:blipFill>
        <p:spPr>
          <a:xfrm>
            <a:off x="1792285" y="1484312"/>
            <a:ext cx="5603880" cy="4203702"/>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 name="Shape 86"/>
          <p:cNvSpPr/>
          <p:nvPr/>
        </p:nvSpPr>
        <p:spPr>
          <a:xfrm>
            <a:off x="1403350" y="836612"/>
            <a:ext cx="4248150" cy="3581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r>
              <a:t>In Barcelona…</a:t>
            </a:r>
          </a:p>
        </p:txBody>
      </p:sp>
      <p:pic>
        <p:nvPicPr>
          <p:cNvPr id="87" name="image7.jpeg"/>
          <p:cNvPicPr>
            <a:picLocks noChangeAspect="1"/>
          </p:cNvPicPr>
          <p:nvPr/>
        </p:nvPicPr>
        <p:blipFill>
          <a:blip r:embed="rId2">
            <a:extLst/>
          </a:blip>
          <a:stretch>
            <a:fillRect/>
          </a:stretch>
        </p:blipFill>
        <p:spPr>
          <a:xfrm>
            <a:off x="1881185" y="1779585"/>
            <a:ext cx="5426080" cy="3613155"/>
          </a:xfrm>
          <a:prstGeom prst="rect">
            <a:avLst/>
          </a:prstGeom>
          <a:ln w="12700">
            <a:miter lim="400000"/>
          </a:ln>
        </p:spPr>
      </p:pic>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 name="Shape 30"/>
          <p:cNvSpPr/>
          <p:nvPr>
            <p:ph type="title" idx="4294967295"/>
          </p:nvPr>
        </p:nvSpPr>
        <p:spPr>
          <a:xfrm>
            <a:off x="577849" y="2781299"/>
            <a:ext cx="7847015" cy="3223928"/>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lgn="l" defTabSz="768094">
              <a:defRPr sz="3300"/>
            </a:pPr>
          </a:p>
          <a:p>
            <a:pPr algn="l" defTabSz="768094">
              <a:defRPr sz="3300"/>
            </a:pPr>
            <a:r>
              <a:rPr sz="2500">
                <a:latin typeface="Bahnschrift Light"/>
                <a:ea typeface="Bahnschrift Light"/>
                <a:cs typeface="Bahnschrift Light"/>
                <a:sym typeface="Bahnschrift Light"/>
              </a:rPr>
              <a:t>Es gibt viele Gründe Spanisch zu lernen …</a:t>
            </a:r>
            <a:endParaRPr sz="2500">
              <a:latin typeface="Bahnschrift Light"/>
              <a:ea typeface="Bahnschrift Light"/>
              <a:cs typeface="Bahnschrift Light"/>
              <a:sym typeface="Bahnschrift Light"/>
            </a:endParaRPr>
          </a:p>
          <a:p>
            <a:pPr lvl="2" algn="l" defTabSz="768094">
              <a:defRPr sz="3300"/>
            </a:pPr>
            <a:endParaRPr sz="2500">
              <a:latin typeface="Bahnschrift Light"/>
              <a:ea typeface="Bahnschrift Light"/>
              <a:cs typeface="Bahnschrift Light"/>
              <a:sym typeface="Bahnschrift Light"/>
            </a:endParaRPr>
          </a:p>
          <a:p>
            <a:pPr lvl="2" algn="l" defTabSz="768094">
              <a:defRPr sz="3300"/>
            </a:pPr>
            <a:endParaRPr sz="2500">
              <a:latin typeface="Bahnschrift Light"/>
              <a:ea typeface="Bahnschrift Light"/>
              <a:cs typeface="Bahnschrift Light"/>
              <a:sym typeface="Bahnschrift Light"/>
            </a:endParaRPr>
          </a:p>
          <a:p>
            <a:pPr defTabSz="768094">
              <a:defRPr sz="3300"/>
            </a:pPr>
            <a:br>
              <a:rPr sz="2500">
                <a:latin typeface="Bahnschrift Light"/>
                <a:ea typeface="Bahnschrift Light"/>
                <a:cs typeface="Bahnschrift Light"/>
                <a:sym typeface="Bahnschrift Light"/>
              </a:rPr>
            </a:br>
          </a:p>
        </p:txBody>
      </p:sp>
      <p:pic>
        <p:nvPicPr>
          <p:cNvPr id="31" name="image2.png"/>
          <p:cNvPicPr>
            <a:picLocks noChangeAspect="1"/>
          </p:cNvPicPr>
          <p:nvPr/>
        </p:nvPicPr>
        <p:blipFill>
          <a:blip r:embed="rId2">
            <a:extLst/>
          </a:blip>
          <a:stretch>
            <a:fillRect/>
          </a:stretch>
        </p:blipFill>
        <p:spPr>
          <a:xfrm>
            <a:off x="3846512" y="396875"/>
            <a:ext cx="4035428" cy="2919415"/>
          </a:xfrm>
          <a:prstGeom prst="rect">
            <a:avLst/>
          </a:prstGeom>
          <a:ln w="12700">
            <a:miter lim="400000"/>
          </a:ln>
        </p:spPr>
      </p:pic>
      <p:sp>
        <p:nvSpPr>
          <p:cNvPr id="32" name="Shape 32"/>
          <p:cNvSpPr/>
          <p:nvPr/>
        </p:nvSpPr>
        <p:spPr>
          <a:xfrm>
            <a:off x="719137" y="6488112"/>
            <a:ext cx="7705726" cy="332737"/>
          </a:xfrm>
          <a:prstGeom prst="rect">
            <a:avLst/>
          </a:prstGeom>
          <a:ln w="12700">
            <a:miter lim="400000"/>
          </a:ln>
        </p:spPr>
        <p:txBody>
          <a:bodyPr lIns="45718" tIns="45718" rIns="45718" bIns="45718">
            <a:spAutoFit/>
          </a:bodyPr>
          <a:lstStyle/>
          <a:p>
            <a:pPr>
              <a:defRPr sz="1600"/>
            </a:pPr>
          </a:p>
        </p:txBody>
      </p:sp>
      <p:sp>
        <p:nvSpPr>
          <p:cNvPr id="33" name="Shape 33"/>
          <p:cNvSpPr/>
          <p:nvPr/>
        </p:nvSpPr>
        <p:spPr>
          <a:xfrm>
            <a:off x="824480" y="4371772"/>
            <a:ext cx="1254858" cy="2132962"/>
          </a:xfrm>
          <a:prstGeom prst="rect">
            <a:avLst/>
          </a:prstGeom>
          <a:gradFill>
            <a:gsLst>
              <a:gs pos="0">
                <a:srgbClr val="39B7D8"/>
              </a:gs>
              <a:gs pos="100000">
                <a:schemeClr val="accent5">
                  <a:hueOff val="249502"/>
                  <a:satOff val="48101"/>
                  <a:lumOff val="28891"/>
                </a:schemeClr>
              </a:gs>
            </a:gsLst>
            <a:lin ang="16200000"/>
          </a:gradFill>
          <a:ln>
            <a:solidFill>
              <a:srgbClr val="46AAC4"/>
            </a:solidFill>
          </a:ln>
          <a:extLst>
            <a:ext uri="{C572A759-6A51-4108-AA02-DFA0A04FC94B}">
              <ma14:wrappingTextBoxFlag xmlns:ma14="http://schemas.microsoft.com/office/mac/drawingml/2011/main" val="1"/>
            </a:ext>
          </a:extLst>
        </p:spPr>
        <p:txBody>
          <a:bodyPr lIns="45718" tIns="45718" rIns="45718" bIns="45718">
            <a:spAutoFit/>
          </a:bodyPr>
          <a:lstStyle>
            <a:lvl1pPr algn="ctr">
              <a:defRPr sz="1700">
                <a:solidFill>
                  <a:srgbClr val="FFFFFF"/>
                </a:solidFill>
              </a:defRPr>
            </a:lvl1pPr>
          </a:lstStyle>
          <a:p>
            <a:pPr/>
            <a:r>
              <a:t>eine Sprache, die in vielen Ländern der Erde gesprochen wird</a:t>
            </a:r>
          </a:p>
        </p:txBody>
      </p:sp>
      <p:sp>
        <p:nvSpPr>
          <p:cNvPr id="34" name="Shape 34"/>
          <p:cNvSpPr/>
          <p:nvPr/>
        </p:nvSpPr>
        <p:spPr>
          <a:xfrm>
            <a:off x="2385731" y="4371772"/>
            <a:ext cx="1254859" cy="1717037"/>
          </a:xfrm>
          <a:prstGeom prst="rect">
            <a:avLst/>
          </a:prstGeom>
          <a:solidFill>
            <a:schemeClr val="accent2"/>
          </a:solidFill>
          <a:ln w="25400">
            <a:solidFill>
              <a:srgbClr val="8C3A38"/>
            </a:solidFill>
          </a:ln>
          <a:extLst>
            <a:ext uri="{C572A759-6A51-4108-AA02-DFA0A04FC94B}">
              <ma14:wrappingTextBoxFlag xmlns:ma14="http://schemas.microsoft.com/office/mac/drawingml/2011/main" val="1"/>
            </a:ext>
          </a:extLst>
        </p:spPr>
        <p:txBody>
          <a:bodyPr lIns="45718" tIns="45718" rIns="45718" bIns="45718">
            <a:spAutoFit/>
          </a:bodyPr>
          <a:lstStyle>
            <a:lvl1pPr algn="ctr">
              <a:defRPr>
                <a:solidFill>
                  <a:srgbClr val="FFFFFF"/>
                </a:solidFill>
              </a:defRPr>
            </a:lvl1pPr>
          </a:lstStyle>
          <a:p>
            <a:pPr/>
            <a:r>
              <a:t>kulturelle Vielfalt der spanisch-sprachigen Länder</a:t>
            </a:r>
          </a:p>
        </p:txBody>
      </p:sp>
      <p:sp>
        <p:nvSpPr>
          <p:cNvPr id="35" name="Shape 35"/>
          <p:cNvSpPr/>
          <p:nvPr/>
        </p:nvSpPr>
        <p:spPr>
          <a:xfrm>
            <a:off x="3954921" y="4371772"/>
            <a:ext cx="1608318" cy="2263137"/>
          </a:xfrm>
          <a:prstGeom prst="rect">
            <a:avLst/>
          </a:prstGeom>
          <a:solidFill>
            <a:schemeClr val="accent3"/>
          </a:solidFill>
          <a:ln w="38100">
            <a:solidFill>
              <a:srgbClr val="FFFFFF"/>
            </a:solidFill>
          </a:ln>
          <a:extLst>
            <a:ext uri="{C572A759-6A51-4108-AA02-DFA0A04FC94B}">
              <ma14:wrappingTextBoxFlag xmlns:ma14="http://schemas.microsoft.com/office/mac/drawingml/2011/main" val="1"/>
            </a:ext>
          </a:extLst>
        </p:spPr>
        <p:txBody>
          <a:bodyPr lIns="45718" tIns="45718" rIns="45718" bIns="45718">
            <a:spAutoFit/>
          </a:bodyPr>
          <a:lstStyle>
            <a:lvl1pPr algn="ctr">
              <a:defRPr>
                <a:solidFill>
                  <a:srgbClr val="FFFFFF"/>
                </a:solidFill>
              </a:defRPr>
            </a:lvl1pPr>
          </a:lstStyle>
          <a:p>
            <a:pPr/>
            <a:r>
              <a:t>eine wohlklingende Sprache, die uns in unserem Alltag mehr und mehr begegnet</a:t>
            </a:r>
          </a:p>
        </p:txBody>
      </p:sp>
      <p:sp>
        <p:nvSpPr>
          <p:cNvPr id="36" name="Shape 36"/>
          <p:cNvSpPr/>
          <p:nvPr/>
        </p:nvSpPr>
        <p:spPr>
          <a:xfrm>
            <a:off x="6063202" y="4357572"/>
            <a:ext cx="1646417" cy="1183637"/>
          </a:xfrm>
          <a:prstGeom prst="rect">
            <a:avLst/>
          </a:prstGeom>
          <a:gradFill>
            <a:gsLst>
              <a:gs pos="0">
                <a:srgbClr val="FF953E"/>
              </a:gs>
              <a:gs pos="100000">
                <a:schemeClr val="accent6">
                  <a:hueOff val="-456778"/>
                  <a:satOff val="8290"/>
                  <a:lumOff val="24503"/>
                </a:schemeClr>
              </a:gs>
            </a:gsLst>
            <a:lin ang="16200000"/>
          </a:gradFill>
          <a:ln w="25400">
            <a:solidFill>
              <a:schemeClr val="accent1"/>
            </a:solidFill>
          </a:ln>
          <a:extLst>
            <a:ext uri="{C572A759-6A51-4108-AA02-DFA0A04FC94B}">
              <ma14:wrappingTextBoxFlag xmlns:ma14="http://schemas.microsoft.com/office/mac/drawingml/2011/main" val="1"/>
            </a:ext>
          </a:extLst>
        </p:spPr>
        <p:txBody>
          <a:bodyPr lIns="45718" tIns="45718" rIns="45718" bIns="45718">
            <a:spAutoFit/>
          </a:bodyPr>
          <a:lstStyle>
            <a:lvl1pPr algn="ctr">
              <a:defRPr>
                <a:solidFill>
                  <a:srgbClr val="FFFFFF"/>
                </a:solidFill>
              </a:defRPr>
            </a:lvl1pPr>
          </a:lstStyle>
          <a:p>
            <a:pPr/>
            <a:r>
              <a:t>ein kommunikativ orientierter Unterricht</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 name="Shape 38"/>
          <p:cNvSpPr/>
          <p:nvPr/>
        </p:nvSpPr>
        <p:spPr>
          <a:xfrm>
            <a:off x="449771" y="1364416"/>
            <a:ext cx="8244458" cy="6187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2" defTabSz="768094">
              <a:defRPr sz="3300"/>
            </a:pPr>
            <a:r>
              <a:rPr sz="2500">
                <a:latin typeface="Bahnschrift Light"/>
                <a:ea typeface="Bahnschrift Light"/>
                <a:cs typeface="Bahnschrift Light"/>
                <a:sym typeface="Bahnschrift Light"/>
              </a:rPr>
              <a:t>Deshalb gibt es am GO </a:t>
            </a:r>
            <a:r>
              <a:rPr b="1" sz="2500">
                <a:latin typeface="Bahnschrift Light"/>
                <a:ea typeface="Bahnschrift Light"/>
                <a:cs typeface="Bahnschrift Light"/>
                <a:sym typeface="Bahnschrift Light"/>
              </a:rPr>
              <a:t>Spanisch</a:t>
            </a:r>
            <a:r>
              <a:rPr sz="2500">
                <a:latin typeface="Bahnschrift Light"/>
                <a:ea typeface="Bahnschrift Light"/>
                <a:cs typeface="Bahnschrift Light"/>
                <a:sym typeface="Bahnschrift Light"/>
              </a:rPr>
              <a:t> als Unterrichtsfach </a:t>
            </a:r>
            <a:r>
              <a:rPr b="1" sz="2500">
                <a:latin typeface="Bahnschrift Light"/>
                <a:ea typeface="Bahnschrift Light"/>
                <a:cs typeface="Bahnschrift Light"/>
                <a:sym typeface="Bahnschrift Light"/>
              </a:rPr>
              <a:t>sowohl als zweite Fremdsprache</a:t>
            </a:r>
            <a:r>
              <a:rPr sz="2500">
                <a:latin typeface="Bahnschrift Light"/>
                <a:ea typeface="Bahnschrift Light"/>
                <a:cs typeface="Bahnschrift Light"/>
                <a:sym typeface="Bahnschrift Light"/>
              </a:rPr>
              <a:t> (ab Klasse 6) </a:t>
            </a:r>
            <a:r>
              <a:rPr b="1" sz="2500">
                <a:latin typeface="Bahnschrift Light"/>
                <a:ea typeface="Bahnschrift Light"/>
                <a:cs typeface="Bahnschrift Light"/>
                <a:sym typeface="Bahnschrift Light"/>
              </a:rPr>
              <a:t>als auch als dritte Fremdsprache</a:t>
            </a:r>
            <a:r>
              <a:rPr sz="2500">
                <a:latin typeface="Bahnschrift Light"/>
                <a:ea typeface="Bahnschrift Light"/>
                <a:cs typeface="Bahnschrift Light"/>
                <a:sym typeface="Bahnschrift Light"/>
              </a:rPr>
              <a:t> (ab Klasse 8).</a:t>
            </a:r>
            <a:endParaRPr sz="2500">
              <a:latin typeface="Bahnschrift Light"/>
              <a:ea typeface="Bahnschrift Light"/>
              <a:cs typeface="Bahnschrift Light"/>
              <a:sym typeface="Bahnschrift Light"/>
            </a:endParaRPr>
          </a:p>
          <a:p>
            <a:pPr lvl="2" defTabSz="768094">
              <a:defRPr sz="3300"/>
            </a:pPr>
            <a:endParaRPr sz="2500">
              <a:latin typeface="Bahnschrift Light"/>
              <a:ea typeface="Bahnschrift Light"/>
              <a:cs typeface="Bahnschrift Light"/>
              <a:sym typeface="Bahnschrift Light"/>
            </a:endParaRPr>
          </a:p>
          <a:p>
            <a:pPr lvl="2" defTabSz="768094">
              <a:defRPr sz="3300"/>
            </a:pPr>
            <a:r>
              <a:rPr sz="2500">
                <a:latin typeface="Bahnschrift Light"/>
                <a:ea typeface="Bahnschrift Light"/>
                <a:cs typeface="Bahnschrift Light"/>
                <a:sym typeface="Bahnschrift Light"/>
              </a:rPr>
              <a:t>Da vor dem Hintergrund der zweiten Fremdsprachen Latein und Französisch der </a:t>
            </a:r>
            <a:r>
              <a:rPr b="1" sz="2500">
                <a:latin typeface="Bahnschrift Light"/>
                <a:ea typeface="Bahnschrift Light"/>
                <a:cs typeface="Bahnschrift Light"/>
                <a:sym typeface="Bahnschrift Light"/>
              </a:rPr>
              <a:t>Lernfortschritt in Spanisch </a:t>
            </a:r>
            <a:r>
              <a:rPr sz="2500">
                <a:latin typeface="Bahnschrift Light"/>
                <a:ea typeface="Bahnschrift Light"/>
                <a:cs typeface="Bahnschrift Light"/>
                <a:sym typeface="Bahnschrift Light"/>
              </a:rPr>
              <a:t>als dritte Fremdsprache ausgeprägter ist, ist der Weg in die schriftlichen Überprüfungen der zehnten Klassen sowie ins Abitur im Fach Spanisch auch für Schülerinnen und Schüler, die erst in der achten Klasse mit Spanisch begonnen haben, offen. </a:t>
            </a:r>
            <a:endParaRPr sz="2500">
              <a:latin typeface="Bahnschrift Light"/>
              <a:ea typeface="Bahnschrift Light"/>
              <a:cs typeface="Bahnschrift Light"/>
              <a:sym typeface="Bahnschrift Light"/>
            </a:endParaRPr>
          </a:p>
          <a:p>
            <a:pPr lvl="2" defTabSz="768094">
              <a:defRPr sz="3300"/>
            </a:pPr>
            <a:endParaRPr sz="2500">
              <a:latin typeface="Bahnschrift Light"/>
              <a:ea typeface="Bahnschrift Light"/>
              <a:cs typeface="Bahnschrift Light"/>
              <a:sym typeface="Bahnschrift Light"/>
            </a:endParaRPr>
          </a:p>
          <a:p>
            <a:pPr lvl="2" defTabSz="768094">
              <a:defRPr sz="3300"/>
            </a:pPr>
            <a:endParaRPr sz="2500">
              <a:latin typeface="Bahnschrift Light"/>
              <a:ea typeface="Bahnschrift Light"/>
              <a:cs typeface="Bahnschrift Light"/>
              <a:sym typeface="Bahnschrift Light"/>
            </a:endParaRPr>
          </a:p>
          <a:p>
            <a:pPr lvl="2" defTabSz="768094">
              <a:defRPr sz="3300"/>
            </a:pPr>
            <a:endParaRPr sz="2500">
              <a:latin typeface="Bahnschrift Light"/>
              <a:ea typeface="Bahnschrift Light"/>
              <a:cs typeface="Bahnschrift Light"/>
              <a:sym typeface="Bahnschrift Light"/>
            </a:endParaRPr>
          </a:p>
          <a:p>
            <a:pPr lvl="2" defTabSz="768094">
              <a:defRPr sz="3300"/>
            </a:pPr>
            <a:endParaRPr sz="2500">
              <a:latin typeface="Bahnschrift Light"/>
              <a:ea typeface="Bahnschrift Light"/>
              <a:cs typeface="Bahnschrift Light"/>
              <a:sym typeface="Bahnschrift Light"/>
            </a:endParaRPr>
          </a:p>
          <a:p>
            <a:pPr lvl="2" defTabSz="768094">
              <a:defRPr sz="3300"/>
            </a:pPr>
            <a:r>
              <a:rPr sz="2500">
                <a:latin typeface="Bahnschrift Light"/>
                <a:ea typeface="Bahnschrift Light"/>
                <a:cs typeface="Bahnschrift Light"/>
                <a:sym typeface="Bahnschrift Light"/>
              </a:rPr>
              <a:t>  </a:t>
            </a:r>
          </a:p>
        </p:txBody>
      </p:sp>
    </p:spTree>
  </p:cSld>
  <p:clrMapOvr>
    <a:masterClrMapping/>
  </p:clrMapOvr>
  <mc:AlternateContent xmlns:mc="http://schemas.openxmlformats.org/markup-compatibility/2006">
    <mc:Choice xmlns:p14="http://schemas.microsoft.com/office/powerpoint/2010/main" Requires="p14">
      <p:transition spd="slow" advClick="1" p14:dur="1200">
        <p:pull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 name="Shape 40"/>
          <p:cNvSpPr/>
          <p:nvPr/>
        </p:nvSpPr>
        <p:spPr>
          <a:xfrm>
            <a:off x="781157" y="1091453"/>
            <a:ext cx="7480563" cy="28981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50000"/>
              </a:lnSpc>
              <a:defRPr sz="2200">
                <a:solidFill>
                  <a:srgbClr val="FF2600"/>
                </a:solidFill>
              </a:defRPr>
            </a:pPr>
            <a:r>
              <a:t>Die Kurse sind kommunikativ und sollen Spaß machen. Sie haben aber auch den Anspruch, mehr als „Spanisch für die Reise“ zu sein. </a:t>
            </a:r>
          </a:p>
          <a:p>
            <a:pPr>
              <a:lnSpc>
                <a:spcPct val="150000"/>
              </a:lnSpc>
              <a:defRPr sz="2200">
                <a:solidFill>
                  <a:srgbClr val="FF2600"/>
                </a:solidFill>
              </a:defRPr>
            </a:pPr>
            <a:r>
              <a:t>Deshalb sollte man sich genau überlegen, ob man eine weitere Fremdsprache wählt, besonders wenn man in den anderen, bisher vermittelten Sprachen Probleme hat. </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 name="image3.png"/>
          <p:cNvPicPr>
            <a:picLocks noChangeAspect="1"/>
          </p:cNvPicPr>
          <p:nvPr/>
        </p:nvPicPr>
        <p:blipFill>
          <a:blip r:embed="rId2">
            <a:extLst/>
          </a:blip>
          <a:stretch>
            <a:fillRect/>
          </a:stretch>
        </p:blipFill>
        <p:spPr>
          <a:xfrm>
            <a:off x="395285" y="2420935"/>
            <a:ext cx="2951167" cy="3429005"/>
          </a:xfrm>
          <a:prstGeom prst="rect">
            <a:avLst/>
          </a:prstGeom>
          <a:ln w="12700">
            <a:miter lim="400000"/>
          </a:ln>
        </p:spPr>
      </p:pic>
      <p:grpSp>
        <p:nvGrpSpPr>
          <p:cNvPr id="49" name="Group 49"/>
          <p:cNvGrpSpPr/>
          <p:nvPr/>
        </p:nvGrpSpPr>
        <p:grpSpPr>
          <a:xfrm>
            <a:off x="2520062" y="980941"/>
            <a:ext cx="6154847" cy="2212884"/>
            <a:chOff x="0" y="-37"/>
            <a:chExt cx="6154846" cy="2212882"/>
          </a:xfrm>
        </p:grpSpPr>
        <p:sp>
          <p:nvSpPr>
            <p:cNvPr id="43" name="Shape 43"/>
            <p:cNvSpPr/>
            <p:nvPr/>
          </p:nvSpPr>
          <p:spPr>
            <a:xfrm>
              <a:off x="1259540" y="-38"/>
              <a:ext cx="4895307" cy="2212884"/>
            </a:xfrm>
            <a:custGeom>
              <a:avLst/>
              <a:gdLst/>
              <a:ahLst/>
              <a:cxnLst>
                <a:cxn ang="0">
                  <a:pos x="wd2" y="hd2"/>
                </a:cxn>
                <a:cxn ang="5400000">
                  <a:pos x="wd2" y="hd2"/>
                </a:cxn>
                <a:cxn ang="10800000">
                  <a:pos x="wd2" y="hd2"/>
                </a:cxn>
                <a:cxn ang="16200000">
                  <a:pos x="wd2" y="hd2"/>
                </a:cxn>
              </a:cxnLst>
              <a:rect l="0" t="0" r="r" b="b"/>
              <a:pathLst>
                <a:path w="21263" h="20623" fill="norm" stroke="1"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chemeClr val="accent1"/>
            </a:solidFill>
            <a:ln w="25400" cap="flat">
              <a:solidFill>
                <a:srgbClr val="385D8A"/>
              </a:solidFill>
              <a:prstDash val="solid"/>
              <a:round/>
            </a:ln>
            <a:effectLst/>
          </p:spPr>
          <p:txBody>
            <a:bodyPr wrap="square" lIns="45718" tIns="45718" rIns="45718" bIns="45718" numCol="1" anchor="ctr">
              <a:noAutofit/>
            </a:bodyPr>
            <a:lstStyle/>
            <a:p>
              <a:pPr algn="ctr">
                <a:defRPr b="1" sz="2000">
                  <a:solidFill>
                    <a:srgbClr val="FFFFFF"/>
                  </a:solidFill>
                  <a:latin typeface="Bahnschrift Light"/>
                  <a:ea typeface="Bahnschrift Light"/>
                  <a:cs typeface="Bahnschrift Light"/>
                  <a:sym typeface="Bahnschrift Light"/>
                </a:defRPr>
              </a:pPr>
            </a:p>
          </p:txBody>
        </p:sp>
        <p:sp>
          <p:nvSpPr>
            <p:cNvPr id="44" name="Shape 44"/>
            <p:cNvSpPr/>
            <p:nvPr/>
          </p:nvSpPr>
          <p:spPr>
            <a:xfrm>
              <a:off x="607221" y="1202479"/>
              <a:ext cx="815979" cy="368833"/>
            </a:xfrm>
            <a:prstGeom prst="ellipse">
              <a:avLst/>
            </a:prstGeom>
            <a:solidFill>
              <a:schemeClr val="accent1"/>
            </a:solidFill>
            <a:ln w="25400" cap="flat">
              <a:solidFill>
                <a:srgbClr val="385D8A"/>
              </a:solidFill>
              <a:prstDash val="solid"/>
              <a:round/>
            </a:ln>
            <a:effectLst/>
          </p:spPr>
          <p:txBody>
            <a:bodyPr wrap="square" lIns="45718" tIns="45718" rIns="45718" bIns="45718" numCol="1" anchor="ctr">
              <a:noAutofit/>
            </a:bodyPr>
            <a:lstStyle/>
            <a:p>
              <a:pPr algn="ctr">
                <a:defRPr b="1" sz="2000">
                  <a:solidFill>
                    <a:srgbClr val="FFFFFF"/>
                  </a:solidFill>
                  <a:latin typeface="Bahnschrift Light"/>
                  <a:ea typeface="Bahnschrift Light"/>
                  <a:cs typeface="Bahnschrift Light"/>
                  <a:sym typeface="Bahnschrift Light"/>
                </a:defRPr>
              </a:pPr>
            </a:p>
          </p:txBody>
        </p:sp>
        <p:sp>
          <p:nvSpPr>
            <p:cNvPr id="45" name="Shape 45"/>
            <p:cNvSpPr/>
            <p:nvPr/>
          </p:nvSpPr>
          <p:spPr>
            <a:xfrm>
              <a:off x="171128" y="1323577"/>
              <a:ext cx="543987" cy="245891"/>
            </a:xfrm>
            <a:prstGeom prst="ellipse">
              <a:avLst/>
            </a:prstGeom>
            <a:solidFill>
              <a:schemeClr val="accent1"/>
            </a:solidFill>
            <a:ln w="25400" cap="flat">
              <a:solidFill>
                <a:srgbClr val="385D8A"/>
              </a:solidFill>
              <a:prstDash val="solid"/>
              <a:round/>
            </a:ln>
            <a:effectLst/>
          </p:spPr>
          <p:txBody>
            <a:bodyPr wrap="square" lIns="45718" tIns="45718" rIns="45718" bIns="45718" numCol="1" anchor="ctr">
              <a:noAutofit/>
            </a:bodyPr>
            <a:lstStyle/>
            <a:p>
              <a:pPr algn="ctr">
                <a:defRPr b="1" sz="2000">
                  <a:solidFill>
                    <a:srgbClr val="FFFFFF"/>
                  </a:solidFill>
                  <a:latin typeface="Bahnschrift Light"/>
                  <a:ea typeface="Bahnschrift Light"/>
                  <a:cs typeface="Bahnschrift Light"/>
                  <a:sym typeface="Bahnschrift Light"/>
                </a:defRPr>
              </a:pPr>
            </a:p>
          </p:txBody>
        </p:sp>
        <p:sp>
          <p:nvSpPr>
            <p:cNvPr id="46" name="Shape 46"/>
            <p:cNvSpPr/>
            <p:nvPr/>
          </p:nvSpPr>
          <p:spPr>
            <a:xfrm>
              <a:off x="0" y="1417014"/>
              <a:ext cx="271993" cy="122947"/>
            </a:xfrm>
            <a:prstGeom prst="ellipse">
              <a:avLst/>
            </a:prstGeom>
            <a:solidFill>
              <a:schemeClr val="accent1"/>
            </a:solidFill>
            <a:ln w="25400" cap="flat">
              <a:solidFill>
                <a:srgbClr val="385D8A"/>
              </a:solidFill>
              <a:prstDash val="solid"/>
              <a:round/>
            </a:ln>
            <a:effectLst/>
          </p:spPr>
          <p:txBody>
            <a:bodyPr wrap="square" lIns="45718" tIns="45718" rIns="45718" bIns="45718" numCol="1" anchor="ctr">
              <a:noAutofit/>
            </a:bodyPr>
            <a:lstStyle/>
            <a:p>
              <a:pPr algn="ctr">
                <a:defRPr b="1" sz="2000">
                  <a:solidFill>
                    <a:srgbClr val="FFFFFF"/>
                  </a:solidFill>
                  <a:latin typeface="Bahnschrift Light"/>
                  <a:ea typeface="Bahnschrift Light"/>
                  <a:cs typeface="Bahnschrift Light"/>
                  <a:sym typeface="Bahnschrift Light"/>
                </a:defRPr>
              </a:pPr>
            </a:p>
          </p:txBody>
        </p:sp>
        <p:sp>
          <p:nvSpPr>
            <p:cNvPr id="47" name="Shape 47"/>
            <p:cNvSpPr/>
            <p:nvPr/>
          </p:nvSpPr>
          <p:spPr>
            <a:xfrm>
              <a:off x="1503352" y="119487"/>
              <a:ext cx="4491167" cy="18835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25400" cap="flat">
              <a:solidFill>
                <a:srgbClr val="385D8A"/>
              </a:solidFill>
              <a:prstDash val="solid"/>
              <a:round/>
            </a:ln>
            <a:effectLst/>
          </p:spPr>
          <p:txBody>
            <a:bodyPr wrap="square" lIns="45718" tIns="45718" rIns="45718" bIns="45718" numCol="1" anchor="ctr">
              <a:noAutofit/>
            </a:bodyPr>
            <a:lstStyle/>
            <a:p>
              <a:pPr algn="ctr">
                <a:defRPr b="1" sz="2000">
                  <a:solidFill>
                    <a:srgbClr val="FFFFFF"/>
                  </a:solidFill>
                  <a:latin typeface="Bahnschrift Light"/>
                  <a:ea typeface="Bahnschrift Light"/>
                  <a:cs typeface="Bahnschrift Light"/>
                  <a:sym typeface="Bahnschrift Light"/>
                </a:defRPr>
              </a:pPr>
            </a:p>
          </p:txBody>
        </p:sp>
        <p:sp>
          <p:nvSpPr>
            <p:cNvPr id="48" name="Shape 48"/>
            <p:cNvSpPr/>
            <p:nvPr/>
          </p:nvSpPr>
          <p:spPr>
            <a:xfrm>
              <a:off x="2152901" y="227655"/>
              <a:ext cx="3198172" cy="16662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defRPr b="1" sz="2000">
                  <a:solidFill>
                    <a:srgbClr val="FFFFFF"/>
                  </a:solidFill>
                  <a:latin typeface="Bahnschrift Light"/>
                  <a:ea typeface="Bahnschrift Light"/>
                  <a:cs typeface="Bahnschrift Light"/>
                  <a:sym typeface="Bahnschrift Light"/>
                </a:defRPr>
              </a:pPr>
              <a:r>
                <a:t>U</a:t>
              </a:r>
              <a:r>
                <a:rPr sz="1600"/>
                <a:t>m eine Fremdsprache zu lernen, muss man - genau wie in anderen Fächern - schreiben, lesen, sprechen, mitarbeiten, mit anderen Schülerinnen und Schülern interagieren. </a:t>
              </a:r>
              <a:r>
                <a:t> </a:t>
              </a:r>
            </a:p>
          </p:txBody>
        </p:sp>
      </p:gr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 name="Shape 51"/>
          <p:cNvSpPr/>
          <p:nvPr/>
        </p:nvSpPr>
        <p:spPr>
          <a:xfrm>
            <a:off x="1079368" y="1048852"/>
            <a:ext cx="7119448" cy="1424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r>
              <a:t>Wir am GO arbeiten mit verschiedenen Lehrwerken und haben für die dritte Fremdsprache Spanisch gerade das Lehrwerk </a:t>
            </a:r>
            <a:r>
              <a:rPr>
                <a:solidFill>
                  <a:srgbClr val="0433FF"/>
                </a:solidFill>
              </a:rPr>
              <a:t>a_tope.com</a:t>
            </a:r>
            <a:r>
              <a:t> erprobt. </a:t>
            </a:r>
          </a:p>
          <a:p>
            <a:pPr/>
            <a:r>
              <a:t>Es führt altersgemäß und auf digitale Medien orientiert an die Vermittlung moderner Fremdsprachen heran.  </a:t>
            </a:r>
          </a:p>
        </p:txBody>
      </p:sp>
      <p:sp>
        <p:nvSpPr>
          <p:cNvPr id="52" name="Shape 52"/>
          <p:cNvSpPr/>
          <p:nvPr/>
        </p:nvSpPr>
        <p:spPr>
          <a:xfrm>
            <a:off x="1339415" y="3249932"/>
            <a:ext cx="6157252" cy="358137"/>
          </a:xfrm>
          <a:prstGeom prst="rect">
            <a:avLst/>
          </a:prstGeom>
          <a:ln w="12700">
            <a:miter lim="400000"/>
          </a:ln>
        </p:spPr>
        <p:txBody>
          <a:bodyPr lIns="45718" tIns="45718" rIns="45718" bIns="45718">
            <a:spAutoFit/>
          </a:bodyPr>
          <a:lstStyle/>
          <a:p>
            <a:pPr/>
          </a:p>
        </p:txBody>
      </p:sp>
      <p:pic>
        <p:nvPicPr>
          <p:cNvPr id="53" name="pasted-image.tiff"/>
          <p:cNvPicPr>
            <a:picLocks noChangeAspect="1"/>
          </p:cNvPicPr>
          <p:nvPr/>
        </p:nvPicPr>
        <p:blipFill>
          <a:blip r:embed="rId2">
            <a:extLst/>
          </a:blip>
          <a:stretch>
            <a:fillRect/>
          </a:stretch>
        </p:blipFill>
        <p:spPr>
          <a:xfrm>
            <a:off x="1358379" y="2581787"/>
            <a:ext cx="6119324" cy="4589494"/>
          </a:xfrm>
          <a:prstGeom prst="rect">
            <a:avLst/>
          </a:prstGeom>
          <a:ln w="12700">
            <a:miter lim="400000"/>
          </a:ln>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 name="image5.png"/>
          <p:cNvPicPr>
            <a:picLocks noChangeAspect="1"/>
          </p:cNvPicPr>
          <p:nvPr/>
        </p:nvPicPr>
        <p:blipFill>
          <a:blip r:embed="rId2">
            <a:extLst/>
          </a:blip>
          <a:stretch>
            <a:fillRect/>
          </a:stretch>
        </p:blipFill>
        <p:spPr>
          <a:xfrm>
            <a:off x="5292725" y="3448050"/>
            <a:ext cx="1223963" cy="1863725"/>
          </a:xfrm>
          <a:prstGeom prst="rect">
            <a:avLst/>
          </a:prstGeom>
          <a:ln w="12700">
            <a:miter lim="400000"/>
          </a:ln>
        </p:spPr>
      </p:pic>
      <p:sp>
        <p:nvSpPr>
          <p:cNvPr id="56" name="Shape 56"/>
          <p:cNvSpPr/>
          <p:nvPr/>
        </p:nvSpPr>
        <p:spPr>
          <a:xfrm>
            <a:off x="575037" y="1278320"/>
            <a:ext cx="3084514" cy="30251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p>
          <a:p>
            <a:pPr/>
          </a:p>
          <a:p>
            <a:pPr/>
          </a:p>
          <a:p>
            <a:pPr/>
          </a:p>
          <a:p>
            <a:pPr/>
          </a:p>
          <a:p>
            <a:pPr/>
          </a:p>
          <a:p>
            <a:pPr/>
          </a:p>
          <a:p>
            <a:pPr/>
          </a:p>
          <a:p>
            <a:pPr/>
          </a:p>
          <a:p>
            <a:pPr/>
          </a:p>
        </p:txBody>
      </p:sp>
      <p:sp>
        <p:nvSpPr>
          <p:cNvPr id="57" name="Shape 57"/>
          <p:cNvSpPr/>
          <p:nvPr/>
        </p:nvSpPr>
        <p:spPr>
          <a:xfrm>
            <a:off x="351445" y="763970"/>
            <a:ext cx="3728003" cy="3939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2000">
                <a:latin typeface="Bahnschrift Light"/>
                <a:ea typeface="Bahnschrift Light"/>
                <a:cs typeface="Bahnschrift Light"/>
                <a:sym typeface="Bahnschrift Light"/>
              </a:defRPr>
            </a:pPr>
            <a:r>
              <a:t>WAS </a:t>
            </a:r>
            <a:r>
              <a:rPr b="0"/>
              <a:t>wird vermittelt?</a:t>
            </a:r>
          </a:p>
          <a:p>
            <a:pPr>
              <a:defRPr b="1" sz="2000">
                <a:latin typeface="Bahnschrift Light"/>
                <a:ea typeface="Bahnschrift Light"/>
                <a:cs typeface="Bahnschrift Light"/>
                <a:sym typeface="Bahnschrift Light"/>
              </a:defRPr>
            </a:pPr>
          </a:p>
          <a:p>
            <a:pPr>
              <a:defRPr sz="1900">
                <a:latin typeface="Bahnschrift Light"/>
                <a:ea typeface="Bahnschrift Light"/>
                <a:cs typeface="Bahnschrift Light"/>
                <a:sym typeface="Bahnschrift Light"/>
              </a:defRPr>
            </a:pPr>
            <a:r>
              <a:rPr sz="2000"/>
              <a:t>Hörverstehen</a:t>
            </a:r>
            <a:endParaRPr sz="2000"/>
          </a:p>
          <a:p>
            <a:pPr>
              <a:defRPr sz="1900">
                <a:latin typeface="Bahnschrift Light"/>
                <a:ea typeface="Bahnschrift Light"/>
                <a:cs typeface="Bahnschrift Light"/>
                <a:sym typeface="Bahnschrift Light"/>
              </a:defRPr>
            </a:pPr>
            <a:r>
              <a:rPr sz="2000"/>
              <a:t>Leseverstehen</a:t>
            </a:r>
            <a:endParaRPr b="1" sz="2000"/>
          </a:p>
          <a:p>
            <a:pPr>
              <a:defRPr sz="1900">
                <a:latin typeface="Bahnschrift Light"/>
                <a:ea typeface="Bahnschrift Light"/>
                <a:cs typeface="Bahnschrift Light"/>
                <a:sym typeface="Bahnschrift Light"/>
              </a:defRPr>
            </a:pPr>
            <a:r>
              <a:t>Sprechen</a:t>
            </a:r>
          </a:p>
          <a:p>
            <a:pPr>
              <a:defRPr sz="1900">
                <a:latin typeface="Bahnschrift Light"/>
                <a:ea typeface="Bahnschrift Light"/>
                <a:cs typeface="Bahnschrift Light"/>
                <a:sym typeface="Bahnschrift Light"/>
              </a:defRPr>
            </a:pPr>
            <a:r>
              <a:t>Schreiben</a:t>
            </a:r>
          </a:p>
          <a:p>
            <a:pPr>
              <a:defRPr sz="1900">
                <a:latin typeface="Bahnschrift Light"/>
                <a:ea typeface="Bahnschrift Light"/>
                <a:cs typeface="Bahnschrift Light"/>
                <a:sym typeface="Bahnschrift Light"/>
              </a:defRPr>
            </a:pPr>
            <a:r>
              <a:t>Reflektieren über Kommunikation</a:t>
            </a:r>
          </a:p>
          <a:p>
            <a:pPr>
              <a:defRPr sz="1900">
                <a:latin typeface="Bahnschrift Light"/>
                <a:ea typeface="Bahnschrift Light"/>
                <a:cs typeface="Bahnschrift Light"/>
                <a:sym typeface="Bahnschrift Light"/>
              </a:defRPr>
            </a:pPr>
            <a:r>
              <a:t>Mediation</a:t>
            </a:r>
          </a:p>
          <a:p>
            <a:pPr>
              <a:defRPr sz="1900">
                <a:latin typeface="Bahnschrift Light"/>
                <a:ea typeface="Bahnschrift Light"/>
                <a:cs typeface="Bahnschrift Light"/>
                <a:sym typeface="Bahnschrift Light"/>
              </a:defRPr>
            </a:pPr>
            <a:r>
              <a:t>Sprachvergleich</a:t>
            </a:r>
          </a:p>
          <a:p>
            <a:pPr>
              <a:defRPr sz="1900">
                <a:latin typeface="Bahnschrift Light"/>
                <a:ea typeface="Bahnschrift Light"/>
                <a:cs typeface="Bahnschrift Light"/>
                <a:sym typeface="Bahnschrift Light"/>
              </a:defRPr>
            </a:pPr>
            <a:r>
              <a:t>Interkulturelle Kompetenz</a:t>
            </a:r>
          </a:p>
          <a:p>
            <a:pPr>
              <a:defRPr sz="1900">
                <a:latin typeface="Bahnschrift Light"/>
                <a:ea typeface="Bahnschrift Light"/>
                <a:cs typeface="Bahnschrift Light"/>
                <a:sym typeface="Bahnschrift Light"/>
              </a:defRPr>
            </a:pPr>
          </a:p>
          <a:p>
            <a:pPr>
              <a:defRPr sz="1900">
                <a:latin typeface="Bahnschrift Light"/>
                <a:ea typeface="Bahnschrift Light"/>
                <a:cs typeface="Bahnschrift Light"/>
                <a:sym typeface="Bahnschrift Light"/>
              </a:defRPr>
            </a:pPr>
          </a:p>
        </p:txBody>
      </p:sp>
      <p:sp>
        <p:nvSpPr>
          <p:cNvPr id="58" name="Shape 58"/>
          <p:cNvSpPr/>
          <p:nvPr/>
        </p:nvSpPr>
        <p:spPr>
          <a:xfrm>
            <a:off x="4448772" y="1973558"/>
            <a:ext cx="3999274" cy="3596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1900">
                <a:latin typeface="Bahnschrift Light"/>
                <a:ea typeface="Bahnschrift Light"/>
                <a:cs typeface="Bahnschrift Light"/>
                <a:sym typeface="Bahnschrift Light"/>
              </a:defRPr>
            </a:pPr>
            <a:r>
              <a:t>WIE und WOMIT </a:t>
            </a:r>
            <a:r>
              <a:rPr b="0"/>
              <a:t>wird es vermittelt?</a:t>
            </a:r>
          </a:p>
          <a:p>
            <a:pPr>
              <a:defRPr sz="1900">
                <a:latin typeface="Bahnschrift Light"/>
                <a:ea typeface="Bahnschrift Light"/>
                <a:cs typeface="Bahnschrift Light"/>
                <a:sym typeface="Bahnschrift Light"/>
              </a:defRPr>
            </a:pPr>
            <a:endParaRPr b="1"/>
          </a:p>
          <a:p>
            <a:pPr>
              <a:defRPr sz="1900">
                <a:latin typeface="Bahnschrift Light"/>
                <a:ea typeface="Bahnschrift Light"/>
                <a:cs typeface="Bahnschrift Light"/>
                <a:sym typeface="Bahnschrift Light"/>
              </a:defRPr>
            </a:pPr>
            <a:r>
              <a:t>Dialoge</a:t>
            </a:r>
          </a:p>
          <a:p>
            <a:pPr>
              <a:defRPr sz="1900">
                <a:latin typeface="Bahnschrift Light"/>
                <a:ea typeface="Bahnschrift Light"/>
                <a:cs typeface="Bahnschrift Light"/>
                <a:sym typeface="Bahnschrift Light"/>
              </a:defRPr>
            </a:pPr>
            <a:r>
              <a:t>Rollenspiele</a:t>
            </a:r>
          </a:p>
          <a:p>
            <a:pPr>
              <a:defRPr sz="1900">
                <a:latin typeface="Bahnschrift Light"/>
                <a:ea typeface="Bahnschrift Light"/>
                <a:cs typeface="Bahnschrift Light"/>
                <a:sym typeface="Bahnschrift Light"/>
              </a:defRPr>
            </a:pPr>
            <a:r>
              <a:t>Poster</a:t>
            </a:r>
          </a:p>
          <a:p>
            <a:pPr>
              <a:defRPr sz="1900">
                <a:latin typeface="Bahnschrift Light"/>
                <a:ea typeface="Bahnschrift Light"/>
                <a:cs typeface="Bahnschrift Light"/>
                <a:sym typeface="Bahnschrift Light"/>
              </a:defRPr>
            </a:pPr>
            <a:r>
              <a:t>Digitale Medien und Formate</a:t>
            </a:r>
          </a:p>
          <a:p>
            <a:pPr>
              <a:defRPr sz="1900">
                <a:latin typeface="Bahnschrift Light"/>
                <a:ea typeface="Bahnschrift Light"/>
                <a:cs typeface="Bahnschrift Light"/>
                <a:sym typeface="Bahnschrift Light"/>
              </a:defRPr>
            </a:pPr>
            <a:r>
              <a:t>Radiofeatures</a:t>
            </a:r>
          </a:p>
          <a:p>
            <a:pPr>
              <a:defRPr sz="1900">
                <a:latin typeface="Bahnschrift Light"/>
                <a:ea typeface="Bahnschrift Light"/>
                <a:cs typeface="Bahnschrift Light"/>
                <a:sym typeface="Bahnschrift Light"/>
              </a:defRPr>
            </a:pPr>
            <a:r>
              <a:t>Musik</a:t>
            </a:r>
          </a:p>
          <a:p>
            <a:pPr>
              <a:defRPr sz="1900">
                <a:latin typeface="Bahnschrift Light"/>
                <a:ea typeface="Bahnschrift Light"/>
                <a:cs typeface="Bahnschrift Light"/>
                <a:sym typeface="Bahnschrift Light"/>
              </a:defRPr>
            </a:pPr>
            <a:r>
              <a:t>Erklärvideos</a:t>
            </a:r>
          </a:p>
          <a:p>
            <a:pPr>
              <a:defRPr sz="1900">
                <a:latin typeface="Bahnschrift Light"/>
                <a:ea typeface="Bahnschrift Light"/>
                <a:cs typeface="Bahnschrift Light"/>
                <a:sym typeface="Bahnschrift Light"/>
              </a:defRPr>
            </a:pPr>
            <a:r>
              <a:t>Filme / Serien </a:t>
            </a:r>
          </a:p>
          <a:p>
            <a:pPr>
              <a:defRPr sz="1900">
                <a:latin typeface="Bahnschrift Light"/>
                <a:ea typeface="Bahnschrift Light"/>
                <a:cs typeface="Bahnschrift Light"/>
                <a:sym typeface="Bahnschrift Light"/>
              </a:defRPr>
            </a:pPr>
            <a:r>
              <a:t>Recherche</a:t>
            </a:r>
          </a:p>
          <a:p>
            <a:pPr>
              <a:defRPr sz="1900">
                <a:latin typeface="Bahnschrift Light"/>
                <a:ea typeface="Bahnschrift Light"/>
                <a:cs typeface="Bahnschrift Light"/>
                <a:sym typeface="Bahnschrift Light"/>
              </a:defRPr>
            </a:pPr>
            <a:r>
              <a:t>Lehrbuch und Zusatzmaterial</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 name="Shape 60"/>
          <p:cNvSpPr/>
          <p:nvPr>
            <p:ph type="title" idx="4294967295"/>
          </p:nvPr>
        </p:nvSpPr>
        <p:spPr>
          <a:xfrm>
            <a:off x="457200" y="274637"/>
            <a:ext cx="5338763" cy="1143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defRPr b="1" sz="3000">
                <a:latin typeface="Bahnschrift Light"/>
                <a:ea typeface="Bahnschrift Light"/>
                <a:cs typeface="Bahnschrift Light"/>
                <a:sym typeface="Bahnschrift Light"/>
              </a:defRPr>
            </a:lvl1pPr>
          </a:lstStyle>
          <a:p>
            <a:pPr/>
            <a:r>
              <a:t>Besondere Förderung im Fach Spanisch: </a:t>
            </a:r>
          </a:p>
        </p:txBody>
      </p:sp>
      <p:sp>
        <p:nvSpPr>
          <p:cNvPr id="61" name="Shape 61"/>
          <p:cNvSpPr/>
          <p:nvPr>
            <p:ph type="body" idx="4294967295"/>
          </p:nvPr>
        </p:nvSpPr>
        <p:spPr>
          <a:xfrm>
            <a:off x="468312" y="2492374"/>
            <a:ext cx="8229601" cy="3510609"/>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marL="0" indent="0" defTabSz="795527">
              <a:spcBef>
                <a:spcPts val="300"/>
              </a:spcBef>
              <a:buSzTx/>
              <a:buNone/>
              <a:defRPr b="1" sz="2000">
                <a:latin typeface="Bahnschrift Light"/>
                <a:ea typeface="Bahnschrift Light"/>
                <a:cs typeface="Bahnschrift Light"/>
                <a:sym typeface="Bahnschrift Light"/>
              </a:defRPr>
            </a:pPr>
            <a:r>
              <a:t>DELE</a:t>
            </a:r>
            <a:r>
              <a:rPr b="0"/>
              <a:t>: Diploma del español como lengua extranjera</a:t>
            </a:r>
          </a:p>
          <a:p>
            <a:pPr marL="0" indent="0" defTabSz="795527">
              <a:spcBef>
                <a:spcPts val="300"/>
              </a:spcBef>
              <a:buSzTx/>
              <a:buNone/>
              <a:defRPr sz="1700">
                <a:latin typeface="Bahnschrift Light"/>
                <a:ea typeface="Bahnschrift Light"/>
                <a:cs typeface="Bahnschrift Light"/>
                <a:sym typeface="Bahnschrift Light"/>
              </a:defRPr>
            </a:pPr>
          </a:p>
          <a:p>
            <a:pPr marL="0" indent="0" defTabSz="795527">
              <a:lnSpc>
                <a:spcPct val="150000"/>
              </a:lnSpc>
              <a:spcBef>
                <a:spcPts val="300"/>
              </a:spcBef>
              <a:buChar char="•"/>
              <a:defRPr b="1" sz="1700">
                <a:latin typeface="Bahnschrift Light"/>
                <a:ea typeface="Bahnschrift Light"/>
                <a:cs typeface="Bahnschrift Light"/>
                <a:sym typeface="Bahnschrift Light"/>
              </a:defRPr>
            </a:pPr>
            <a:r>
              <a:t> offizielles Zertifikat </a:t>
            </a:r>
            <a:r>
              <a:rPr b="0"/>
              <a:t>zum Nachweis spanischer Sprachkenntnisse </a:t>
            </a:r>
          </a:p>
          <a:p>
            <a:pPr marL="0" indent="0" defTabSz="795527">
              <a:lnSpc>
                <a:spcPct val="150000"/>
              </a:lnSpc>
              <a:spcBef>
                <a:spcPts val="300"/>
              </a:spcBef>
              <a:buChar char="•"/>
              <a:defRPr b="1" sz="1700">
                <a:latin typeface="Bahnschrift Light"/>
                <a:ea typeface="Bahnschrift Light"/>
                <a:cs typeface="Bahnschrift Light"/>
                <a:sym typeface="Bahnschrift Light"/>
              </a:defRPr>
            </a:pPr>
            <a:r>
              <a:t> </a:t>
            </a:r>
            <a:r>
              <a:rPr b="0"/>
              <a:t>vergeben vom </a:t>
            </a:r>
            <a:r>
              <a:rPr i="1"/>
              <a:t>Instituto Cervantes</a:t>
            </a:r>
            <a:r>
              <a:rPr b="0"/>
              <a:t> im Namen des spanischen Ministeriums für Erziehung und Wissenschaft </a:t>
            </a:r>
          </a:p>
          <a:p>
            <a:pPr marL="0" indent="0" defTabSz="795527">
              <a:lnSpc>
                <a:spcPct val="150000"/>
              </a:lnSpc>
              <a:spcBef>
                <a:spcPts val="300"/>
              </a:spcBef>
              <a:buChar char="•"/>
              <a:defRPr b="1" sz="1700">
                <a:latin typeface="Bahnschrift Light"/>
                <a:ea typeface="Bahnschrift Light"/>
                <a:cs typeface="Bahnschrift Light"/>
                <a:sym typeface="Bahnschrift Light"/>
              </a:defRPr>
            </a:pPr>
            <a:r>
              <a:t> in der ganzen Welt anerkannt</a:t>
            </a:r>
          </a:p>
          <a:p>
            <a:pPr marL="0" indent="0" defTabSz="795527">
              <a:lnSpc>
                <a:spcPct val="150000"/>
              </a:lnSpc>
              <a:spcBef>
                <a:spcPts val="300"/>
              </a:spcBef>
              <a:buChar char="•"/>
              <a:defRPr sz="1700">
                <a:latin typeface="Bahnschrift Light"/>
                <a:ea typeface="Bahnschrift Light"/>
                <a:cs typeface="Bahnschrift Light"/>
                <a:sym typeface="Bahnschrift Light"/>
              </a:defRPr>
            </a:pPr>
            <a:r>
              <a:t> kann in der Schule in Form von Pull-out-Angeboten vorbereitet werden</a:t>
            </a:r>
          </a:p>
          <a:p>
            <a:pPr marL="0" indent="0" defTabSz="795527">
              <a:lnSpc>
                <a:spcPct val="150000"/>
              </a:lnSpc>
              <a:spcBef>
                <a:spcPts val="300"/>
              </a:spcBef>
              <a:buChar char="•"/>
              <a:defRPr sz="1700">
                <a:latin typeface="Bahnschrift Light"/>
                <a:ea typeface="Bahnschrift Light"/>
                <a:cs typeface="Bahnschrift Light"/>
                <a:sym typeface="Bahnschrift Light"/>
              </a:defRPr>
            </a:pPr>
            <a:r>
              <a:t> Lehrkräfte unterstützen hier vor Ort bei der Vorbereitung, Anmeldung und Durchführung</a:t>
            </a:r>
          </a:p>
        </p:txBody>
      </p:sp>
      <p:pic>
        <p:nvPicPr>
          <p:cNvPr id="62" name="image8.png"/>
          <p:cNvPicPr>
            <a:picLocks noChangeAspect="1"/>
          </p:cNvPicPr>
          <p:nvPr/>
        </p:nvPicPr>
        <p:blipFill>
          <a:blip r:embed="rId2">
            <a:extLst/>
          </a:blip>
          <a:stretch>
            <a:fillRect/>
          </a:stretch>
        </p:blipFill>
        <p:spPr>
          <a:xfrm>
            <a:off x="6516685" y="260350"/>
            <a:ext cx="1997078" cy="1998665"/>
          </a:xfrm>
          <a:prstGeom prst="rect">
            <a:avLst/>
          </a:prstGeom>
          <a:ln w="12700">
            <a:miter lim="400000"/>
          </a:ln>
        </p:spPr>
      </p:pic>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 name="Shape 64"/>
          <p:cNvSpPr/>
          <p:nvPr>
            <p:ph type="title" idx="4294967295"/>
          </p:nvPr>
        </p:nvSpPr>
        <p:spPr>
          <a:xfrm>
            <a:off x="457200" y="274637"/>
            <a:ext cx="5338763" cy="1143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defRPr b="1" sz="3000">
                <a:latin typeface="Bahnschrift Light"/>
                <a:ea typeface="Bahnschrift Light"/>
                <a:cs typeface="Bahnschrift Light"/>
                <a:sym typeface="Bahnschrift Light"/>
              </a:defRPr>
            </a:lvl1pPr>
          </a:lstStyle>
          <a:p>
            <a:pPr/>
            <a:r>
              <a:t>Besondere Förderung im Fach Spanisch: </a:t>
            </a:r>
          </a:p>
        </p:txBody>
      </p:sp>
      <p:sp>
        <p:nvSpPr>
          <p:cNvPr id="65" name="Shape 65"/>
          <p:cNvSpPr/>
          <p:nvPr>
            <p:ph type="body" sz="half" idx="4294967295"/>
          </p:nvPr>
        </p:nvSpPr>
        <p:spPr>
          <a:xfrm>
            <a:off x="468312" y="2492374"/>
            <a:ext cx="8229601" cy="280829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marL="0" indent="0" defTabSz="676655">
              <a:spcBef>
                <a:spcPts val="300"/>
              </a:spcBef>
              <a:buSzTx/>
              <a:buNone/>
              <a:defRPr sz="1400">
                <a:latin typeface="Bahnschrift Light"/>
                <a:ea typeface="Bahnschrift Light"/>
                <a:cs typeface="Bahnschrift Light"/>
                <a:sym typeface="Bahnschrift Light"/>
              </a:defRPr>
            </a:pPr>
            <a:r>
              <a:t>-&gt;</a:t>
            </a:r>
            <a:r>
              <a:rPr b="1"/>
              <a:t> VORLESEWETTBEWERB  </a:t>
            </a:r>
            <a:r>
              <a:rPr b="1" i="1"/>
              <a:t>“Leo, leo!“</a:t>
            </a:r>
            <a:endParaRPr b="1" i="1"/>
          </a:p>
          <a:p>
            <a:pPr marL="0" indent="0" defTabSz="676655">
              <a:spcBef>
                <a:spcPts val="500"/>
              </a:spcBef>
              <a:buSzTx/>
              <a:buNone/>
              <a:defRPr b="1" i="1" sz="1400">
                <a:latin typeface="Bahnschrift Light"/>
                <a:ea typeface="Bahnschrift Light"/>
                <a:cs typeface="Bahnschrift Light"/>
                <a:sym typeface="Bahnschrift Light"/>
              </a:defRPr>
            </a:pPr>
          </a:p>
          <a:p>
            <a:pPr marL="0" indent="0" defTabSz="676655">
              <a:spcBef>
                <a:spcPts val="300"/>
              </a:spcBef>
              <a:buChar char="•"/>
              <a:defRPr b="1" i="1" sz="1400">
                <a:latin typeface="Bahnschrift Light"/>
                <a:ea typeface="Bahnschrift Light"/>
                <a:cs typeface="Bahnschrift Light"/>
                <a:sym typeface="Bahnschrift Light"/>
              </a:defRPr>
            </a:pPr>
            <a:r>
              <a:t>    </a:t>
            </a:r>
            <a:r>
              <a:rPr i="0"/>
              <a:t>Teilnahme der Spanisch-Kurse in </a:t>
            </a:r>
          </a:p>
          <a:p>
            <a:pPr marL="0" indent="0" defTabSz="676655">
              <a:spcBef>
                <a:spcPts val="300"/>
              </a:spcBef>
              <a:buSzTx/>
              <a:buNone/>
              <a:defRPr b="1" sz="1400">
                <a:latin typeface="Bahnschrift Light"/>
                <a:ea typeface="Bahnschrift Light"/>
                <a:cs typeface="Bahnschrift Light"/>
                <a:sym typeface="Bahnschrift Light"/>
              </a:defRPr>
            </a:pPr>
            <a:r>
              <a:t>     den Klassenstufen 6 + 7 + 8 (3. Fs)</a:t>
            </a:r>
            <a:endParaRPr i="1"/>
          </a:p>
          <a:p>
            <a:pPr marL="0" indent="0" defTabSz="676655">
              <a:spcBef>
                <a:spcPts val="300"/>
              </a:spcBef>
              <a:buChar char="•"/>
              <a:defRPr b="1" sz="1400">
                <a:latin typeface="Bahnschrift Light"/>
                <a:ea typeface="Bahnschrift Light"/>
                <a:cs typeface="Bahnschrift Light"/>
                <a:sym typeface="Bahnschrift Light"/>
              </a:defRPr>
            </a:pPr>
            <a:r>
              <a:t>    Der Gewinner des Schulentscheids nimmt am Hamburger                                      </a:t>
            </a:r>
          </a:p>
          <a:p>
            <a:pPr marL="0" indent="0" defTabSz="676655">
              <a:spcBef>
                <a:spcPts val="300"/>
              </a:spcBef>
              <a:buSzTx/>
              <a:buNone/>
              <a:defRPr b="1" sz="1400">
                <a:latin typeface="Bahnschrift Light"/>
                <a:ea typeface="Bahnschrift Light"/>
                <a:cs typeface="Bahnschrift Light"/>
                <a:sym typeface="Bahnschrift Light"/>
              </a:defRPr>
            </a:pPr>
            <a:r>
              <a:t>     Finale im </a:t>
            </a:r>
            <a:r>
              <a:rPr i="1"/>
              <a:t>Instituto Cervantes </a:t>
            </a:r>
            <a:r>
              <a:t>teil.</a:t>
            </a:r>
          </a:p>
          <a:p>
            <a:pPr marL="0" indent="0" defTabSz="676655">
              <a:spcBef>
                <a:spcPts val="500"/>
              </a:spcBef>
              <a:buChar char="•"/>
              <a:defRPr b="1" i="1" sz="1400">
                <a:latin typeface="Bahnschrift Light"/>
                <a:ea typeface="Bahnschrift Light"/>
                <a:cs typeface="Bahnschrift Light"/>
                <a:sym typeface="Bahnschrift Light"/>
              </a:defRPr>
            </a:pPr>
          </a:p>
          <a:p>
            <a:pPr marL="0" indent="0" defTabSz="676655">
              <a:spcBef>
                <a:spcPts val="500"/>
              </a:spcBef>
              <a:buChar char="•"/>
              <a:defRPr b="1" i="1" sz="1400">
                <a:latin typeface="Bahnschrift Light"/>
                <a:ea typeface="Bahnschrift Light"/>
                <a:cs typeface="Bahnschrift Light"/>
                <a:sym typeface="Bahnschrift Light"/>
              </a:defRPr>
            </a:pPr>
          </a:p>
          <a:p>
            <a:pPr marL="0" indent="0" defTabSz="676655">
              <a:spcBef>
                <a:spcPts val="300"/>
              </a:spcBef>
              <a:buSzTx/>
              <a:buNone/>
              <a:defRPr sz="1400">
                <a:latin typeface="Bahnschrift Light"/>
                <a:ea typeface="Bahnschrift Light"/>
                <a:cs typeface="Bahnschrift Light"/>
                <a:sym typeface="Bahnschrift Light"/>
              </a:defRPr>
            </a:pPr>
            <a:r>
              <a:t>Alle Förderangebote in Spanisch werden i.d.R. von einem Fremdsprachenassistenten aus dem spanischsprachigen Raum begleitet.</a:t>
            </a:r>
          </a:p>
        </p:txBody>
      </p:sp>
      <p:pic>
        <p:nvPicPr>
          <p:cNvPr id="66" name="image2.jpeg"/>
          <p:cNvPicPr>
            <a:picLocks noChangeAspect="1"/>
          </p:cNvPicPr>
          <p:nvPr/>
        </p:nvPicPr>
        <p:blipFill>
          <a:blip r:embed="rId2">
            <a:extLst/>
          </a:blip>
          <a:stretch>
            <a:fillRect/>
          </a:stretch>
        </p:blipFill>
        <p:spPr>
          <a:xfrm>
            <a:off x="6011862" y="476250"/>
            <a:ext cx="2590803" cy="3114675"/>
          </a:xfrm>
          <a:prstGeom prst="rect">
            <a:avLst/>
          </a:prstGeom>
          <a:ln w="127000" cap="sq">
            <a:solidFill>
              <a:srgbClr val="000000"/>
            </a:solidFill>
          </a:ln>
          <a:effectLst>
            <a:outerShdw sx="100000" sy="100000" kx="0" ky="0" algn="b" rotWithShape="0" blurRad="63500" dist="50799" dir="2700000">
              <a:srgbClr val="000000">
                <a:alpha val="39999"/>
              </a:srgbClr>
            </a:outerShdw>
          </a:effectLst>
        </p:spPr>
      </p:pic>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Larissa-Design">
  <a:themeElements>
    <a:clrScheme name="Larissa-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Larissa-Design">
      <a:majorFont>
        <a:latin typeface="Helvetica"/>
        <a:ea typeface="Helvetica"/>
        <a:cs typeface="Helvetica"/>
      </a:majorFont>
      <a:minorFont>
        <a:latin typeface="Calibri"/>
        <a:ea typeface="Calibri"/>
        <a:cs typeface="Calibri"/>
      </a:minorFont>
    </a:fontScheme>
    <a:fmtScheme name="Larissa-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Larissa-Design">
  <a:themeElements>
    <a:clrScheme name="Larissa-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Larissa-Design">
      <a:majorFont>
        <a:latin typeface="Helvetica"/>
        <a:ea typeface="Helvetica"/>
        <a:cs typeface="Helvetica"/>
      </a:majorFont>
      <a:minorFont>
        <a:latin typeface="Calibri"/>
        <a:ea typeface="Calibri"/>
        <a:cs typeface="Calibri"/>
      </a:minorFont>
    </a:fontScheme>
    <a:fmtScheme name="Larissa-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